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sldIdLst>
    <p:sldId id="256" r:id="rId5"/>
    <p:sldId id="303" r:id="rId6"/>
    <p:sldId id="371" r:id="rId7"/>
    <p:sldId id="370" r:id="rId8"/>
    <p:sldId id="372" r:id="rId9"/>
    <p:sldId id="388" r:id="rId10"/>
    <p:sldId id="389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99" r:id="rId20"/>
    <p:sldId id="398" r:id="rId21"/>
    <p:sldId id="401" r:id="rId22"/>
    <p:sldId id="402" r:id="rId23"/>
    <p:sldId id="404" r:id="rId24"/>
    <p:sldId id="403" r:id="rId25"/>
    <p:sldId id="346" r:id="rId26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F1B0C8-C336-4EAB-9E63-B94437E01BF0}">
          <p14:sldIdLst>
            <p14:sldId id="256"/>
            <p14:sldId id="303"/>
            <p14:sldId id="371"/>
            <p14:sldId id="370"/>
            <p14:sldId id="372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9"/>
            <p14:sldId id="398"/>
            <p14:sldId id="401"/>
            <p14:sldId id="402"/>
            <p14:sldId id="404"/>
            <p14:sldId id="403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39461"/>
    <a:srgbClr val="6ED0B9"/>
    <a:srgbClr val="CE7570"/>
    <a:srgbClr val="1571B9"/>
    <a:srgbClr val="80E0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724" autoAdjust="0"/>
  </p:normalViewPr>
  <p:slideViewPr>
    <p:cSldViewPr snapToGrid="0" snapToObjects="1" showGuides="1">
      <p:cViewPr>
        <p:scale>
          <a:sx n="75" d="100"/>
          <a:sy n="75" d="100"/>
        </p:scale>
        <p:origin x="2280" y="94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44" d="100"/>
          <a:sy n="44" d="100"/>
        </p:scale>
        <p:origin x="285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 i="0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E11-4F42-9820-14C1594E781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E11-4F42-9820-14C1594E781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E11-4F42-9820-14C1594E781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E11-4F42-9820-14C1594E781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EB-A547-85B4-2D970E3864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800" b="1" i="0" baseline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IE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F7F-0542-A021-381EF1BC240B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6F7F-0542-A021-381EF1BC240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6F7F-0542-A021-381EF1BC240B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6F7F-0542-A021-381EF1BC240B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EB-A547-85B4-2D970E3864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3.8</c:v>
                </c:pt>
                <c:pt idx="1">
                  <c:v>4.9000000000000004</c:v>
                </c:pt>
                <c:pt idx="2">
                  <c:v>2.8</c:v>
                </c:pt>
                <c:pt idx="3">
                  <c:v>1.1000000000000001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F7F-0542-A021-381EF1BC240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4.5</c:v>
                </c:pt>
                <c:pt idx="1">
                  <c:v>5.8</c:v>
                </c:pt>
                <c:pt idx="2">
                  <c:v>3</c:v>
                </c:pt>
                <c:pt idx="3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F7F-0542-A021-381EF1BC24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2497840"/>
        <c:axId val="66301920"/>
      </c:barChart>
      <c:catAx>
        <c:axId val="132497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6301920"/>
        <c:crosses val="autoZero"/>
        <c:auto val="1"/>
        <c:lblAlgn val="ctr"/>
        <c:lblOffset val="100"/>
        <c:noMultiLvlLbl val="0"/>
      </c:catAx>
      <c:valAx>
        <c:axId val="66301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Indivisible Light" panose="020B0403000000020004" pitchFamily="34" charset="77"/>
                <a:ea typeface="+mn-ea"/>
                <a:cs typeface="+mn-cs"/>
              </a:defRPr>
            </a:pPr>
            <a:endParaRPr lang="en-US"/>
          </a:p>
        </c:txPr>
        <c:crossAx val="132497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CF-8042-940D-EE5B27B68B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CF-8042-940D-EE5B27B68BB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CF-8042-940D-EE5B27B68B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6787632"/>
        <c:axId val="66789280"/>
      </c:barChart>
      <c:catAx>
        <c:axId val="667876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6789280"/>
        <c:crosses val="autoZero"/>
        <c:auto val="1"/>
        <c:lblAlgn val="ctr"/>
        <c:lblOffset val="100"/>
        <c:noMultiLvlLbl val="0"/>
      </c:catAx>
      <c:valAx>
        <c:axId val="66789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6787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 i="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C4CB8-69D0-8045-8DD4-595BA0C01833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314DB-3015-2447-B305-393638F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30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1B22-8D3F-404F-9DD0-8BC41F3ED0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697718"/>
            <a:ext cx="9144000" cy="1737366"/>
          </a:xfrm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0DA17-BAAF-2747-B8EB-9ADE136E70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47281"/>
            <a:ext cx="9144000" cy="12880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Subheading - optional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B450-DF19-3047-B799-5182953A91E5}"/>
              </a:ext>
            </a:extLst>
          </p:cNvPr>
          <p:cNvGrpSpPr/>
          <p:nvPr userDrawn="1"/>
        </p:nvGrpSpPr>
        <p:grpSpPr>
          <a:xfrm>
            <a:off x="0" y="5410880"/>
            <a:ext cx="12192000" cy="1447120"/>
            <a:chOff x="0" y="5174319"/>
            <a:chExt cx="12192000" cy="14471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5BA09B-2A92-F640-953A-D81D5F4A0BA0}"/>
                </a:ext>
              </a:extLst>
            </p:cNvPr>
            <p:cNvSpPr/>
            <p:nvPr userDrawn="1"/>
          </p:nvSpPr>
          <p:spPr>
            <a:xfrm>
              <a:off x="0" y="6075679"/>
              <a:ext cx="9072000" cy="180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56DE87-1F47-7541-944B-71737DB343DD}"/>
                </a:ext>
              </a:extLst>
            </p:cNvPr>
            <p:cNvSpPr/>
            <p:nvPr userDrawn="1"/>
          </p:nvSpPr>
          <p:spPr>
            <a:xfrm>
              <a:off x="9072000" y="5895679"/>
              <a:ext cx="3120000" cy="180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1068A3-A545-AD46-8DAA-207101793945}"/>
                </a:ext>
              </a:extLst>
            </p:cNvPr>
            <p:cNvSpPr/>
            <p:nvPr userDrawn="1"/>
          </p:nvSpPr>
          <p:spPr>
            <a:xfrm>
              <a:off x="0" y="5720079"/>
              <a:ext cx="9072000" cy="180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026284-5F50-B840-90E0-4656A9C40D4F}"/>
                </a:ext>
              </a:extLst>
            </p:cNvPr>
            <p:cNvSpPr/>
            <p:nvPr userDrawn="1"/>
          </p:nvSpPr>
          <p:spPr>
            <a:xfrm>
              <a:off x="9072000" y="5540079"/>
              <a:ext cx="3120000" cy="180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6CC73B-0166-E943-AFFE-CD9FF01E5EDD}"/>
                </a:ext>
              </a:extLst>
            </p:cNvPr>
            <p:cNvSpPr/>
            <p:nvPr userDrawn="1"/>
          </p:nvSpPr>
          <p:spPr>
            <a:xfrm>
              <a:off x="0" y="5354319"/>
              <a:ext cx="9072000" cy="180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F412D0-B6F8-AA4B-9E9B-834FDD210793}"/>
                </a:ext>
              </a:extLst>
            </p:cNvPr>
            <p:cNvSpPr/>
            <p:nvPr userDrawn="1"/>
          </p:nvSpPr>
          <p:spPr>
            <a:xfrm>
              <a:off x="9072000" y="5174319"/>
              <a:ext cx="3120000" cy="180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3C201B-667C-494E-A3BF-9BD957EC18FB}"/>
                </a:ext>
              </a:extLst>
            </p:cNvPr>
            <p:cNvSpPr/>
            <p:nvPr userDrawn="1"/>
          </p:nvSpPr>
          <p:spPr>
            <a:xfrm>
              <a:off x="0" y="6441439"/>
              <a:ext cx="9072000" cy="180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F99D2BB-8752-F842-B238-C0FD6CFACD9C}"/>
                </a:ext>
              </a:extLst>
            </p:cNvPr>
            <p:cNvSpPr/>
            <p:nvPr userDrawn="1"/>
          </p:nvSpPr>
          <p:spPr>
            <a:xfrm>
              <a:off x="9072000" y="6261439"/>
              <a:ext cx="3120000" cy="180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A picture containing shape&#10;&#10;Description automatically generated">
            <a:extLst>
              <a:ext uri="{FF2B5EF4-FFF2-40B4-BE49-F238E27FC236}">
                <a16:creationId xmlns:a16="http://schemas.microsoft.com/office/drawing/2014/main" id="{701BF333-ACA1-5240-9FD5-E79304AC11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3427" y="642409"/>
            <a:ext cx="1443990" cy="58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13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915E397-454C-424E-887D-4A09094C0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160" y="708562"/>
            <a:ext cx="5347641" cy="111706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GB" dirty="0"/>
              <a:t>Slide Heading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751C5E4-20B3-194D-BAFB-E54C5F906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2160" y="6356349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432813-06BC-C841-9E95-BAE7A3984933}" type="slidenum">
              <a:rPr lang="en-US" b="1" smtClean="0"/>
              <a:pPr/>
              <a:t>‹#›</a:t>
            </a:fld>
            <a:r>
              <a:rPr lang="en-US"/>
              <a:t>  |  Presentation Title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112423-40D9-8E4D-B449-327C086AE6FE}"/>
              </a:ext>
            </a:extLst>
          </p:cNvPr>
          <p:cNvSpPr/>
          <p:nvPr userDrawn="1"/>
        </p:nvSpPr>
        <p:spPr>
          <a:xfrm>
            <a:off x="651840" y="6045199"/>
            <a:ext cx="9072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0E257A-16C1-B24B-AAC4-9B6EE5EDF37F}"/>
              </a:ext>
            </a:extLst>
          </p:cNvPr>
          <p:cNvSpPr/>
          <p:nvPr userDrawn="1"/>
        </p:nvSpPr>
        <p:spPr>
          <a:xfrm>
            <a:off x="9723840" y="5937199"/>
            <a:ext cx="1800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53F1F71-C981-D244-8F13-7BA50427D1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8038" y="6315710"/>
            <a:ext cx="908161" cy="365125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CB01415-8704-A14C-B330-D32DBBBCF12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296745661"/>
              </p:ext>
            </p:extLst>
          </p:nvPr>
        </p:nvGraphicFramePr>
        <p:xfrm>
          <a:off x="5730240" y="812801"/>
          <a:ext cx="6116320" cy="4410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0BBF0DE-89FE-2D45-ACA9-CEF1341D1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60" y="1825625"/>
            <a:ext cx="5347641" cy="400357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2000"/>
            </a:lvl4pPr>
            <a:lvl5pPr>
              <a:lnSpc>
                <a:spcPct val="100000"/>
              </a:lnSpc>
              <a:defRPr sz="20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7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915E397-454C-424E-887D-4A09094C0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160" y="708562"/>
            <a:ext cx="5347641" cy="111706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GB" dirty="0"/>
              <a:t>Slide Heading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751C5E4-20B3-194D-BAFB-E54C5F906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2160" y="6356349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432813-06BC-C841-9E95-BAE7A3984933}" type="slidenum">
              <a:rPr lang="en-US" b="1" smtClean="0"/>
              <a:pPr/>
              <a:t>‹#›</a:t>
            </a:fld>
            <a:r>
              <a:rPr lang="en-US"/>
              <a:t>  |  Presentation Title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112423-40D9-8E4D-B449-327C086AE6FE}"/>
              </a:ext>
            </a:extLst>
          </p:cNvPr>
          <p:cNvSpPr/>
          <p:nvPr userDrawn="1"/>
        </p:nvSpPr>
        <p:spPr>
          <a:xfrm>
            <a:off x="651840" y="6045199"/>
            <a:ext cx="9072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0E257A-16C1-B24B-AAC4-9B6EE5EDF37F}"/>
              </a:ext>
            </a:extLst>
          </p:cNvPr>
          <p:cNvSpPr/>
          <p:nvPr userDrawn="1"/>
        </p:nvSpPr>
        <p:spPr>
          <a:xfrm>
            <a:off x="9723840" y="5937199"/>
            <a:ext cx="1800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53F1F71-C981-D244-8F13-7BA50427D1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8038" y="6315710"/>
            <a:ext cx="908161" cy="365125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CB01415-8704-A14C-B330-D32DBBBCF12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28383684"/>
              </p:ext>
            </p:extLst>
          </p:nvPr>
        </p:nvGraphicFramePr>
        <p:xfrm>
          <a:off x="6482080" y="704801"/>
          <a:ext cx="5024119" cy="4610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D89B260-9B99-1740-B5BB-A79A88D55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60" y="1825625"/>
            <a:ext cx="5347641" cy="400357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2000"/>
            </a:lvl4pPr>
            <a:lvl5pPr>
              <a:lnSpc>
                <a:spcPct val="100000"/>
              </a:lnSpc>
              <a:defRPr sz="20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5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915E397-454C-424E-887D-4A09094C0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160" y="708562"/>
            <a:ext cx="5347641" cy="111706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GB" dirty="0"/>
              <a:t>Slide Heading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751C5E4-20B3-194D-BAFB-E54C5F906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2160" y="6356349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432813-06BC-C841-9E95-BAE7A3984933}" type="slidenum">
              <a:rPr lang="en-US" b="1" smtClean="0"/>
              <a:pPr/>
              <a:t>‹#›</a:t>
            </a:fld>
            <a:r>
              <a:rPr lang="en-US"/>
              <a:t>  |  Presentation Title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112423-40D9-8E4D-B449-327C086AE6FE}"/>
              </a:ext>
            </a:extLst>
          </p:cNvPr>
          <p:cNvSpPr/>
          <p:nvPr userDrawn="1"/>
        </p:nvSpPr>
        <p:spPr>
          <a:xfrm>
            <a:off x="651840" y="6045199"/>
            <a:ext cx="9072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0E257A-16C1-B24B-AAC4-9B6EE5EDF37F}"/>
              </a:ext>
            </a:extLst>
          </p:cNvPr>
          <p:cNvSpPr/>
          <p:nvPr userDrawn="1"/>
        </p:nvSpPr>
        <p:spPr>
          <a:xfrm>
            <a:off x="9723840" y="5937199"/>
            <a:ext cx="1800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53F1F71-C981-D244-8F13-7BA50427D1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8038" y="6315710"/>
            <a:ext cx="908161" cy="365125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366A1A2-7830-AF43-B101-EE60C81F099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000141877"/>
              </p:ext>
            </p:extLst>
          </p:nvPr>
        </p:nvGraphicFramePr>
        <p:xfrm>
          <a:off x="651840" y="1825625"/>
          <a:ext cx="8128000" cy="4111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10134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8566BE10-1413-2647-A948-16486FD6EF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12192000" cy="37063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1B22-8D3F-404F-9DD0-8BC41F3ED0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60920" y="5659428"/>
            <a:ext cx="4135120" cy="483383"/>
          </a:xfrm>
        </p:spPr>
        <p:txBody>
          <a:bodyPr anchor="t">
            <a:no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www.tus.ie</a:t>
            </a:r>
            <a:endParaRPr lang="en-US" dirty="0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9DDCF4-9EA4-A947-A1EC-A896C1FDCE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7870" y="5470377"/>
            <a:ext cx="1940579" cy="780207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2FE59F2-300F-524C-A6D3-512856B347F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738160" y="3389339"/>
            <a:ext cx="8715680" cy="92779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2pPr>
            <a:lvl3pPr marL="91440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3pPr>
            <a:lvl4pPr marL="137160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4pPr>
            <a:lvl5pPr marL="182880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Thank you!</a:t>
            </a:r>
          </a:p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792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265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1B22-8D3F-404F-9DD0-8BC41F3ED0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2800" y="1122363"/>
            <a:ext cx="8401684" cy="2387600"/>
          </a:xfrm>
        </p:spPr>
        <p:txBody>
          <a:bodyPr anchor="t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0DA17-BAAF-2747-B8EB-9ADE136E70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2800" y="3602038"/>
            <a:ext cx="8401684" cy="124553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Subheading - optional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6F3420-0307-3F49-B0C0-388C85B60E49}"/>
              </a:ext>
            </a:extLst>
          </p:cNvPr>
          <p:cNvGrpSpPr/>
          <p:nvPr userDrawn="1"/>
        </p:nvGrpSpPr>
        <p:grpSpPr>
          <a:xfrm>
            <a:off x="9212126" y="0"/>
            <a:ext cx="3183073" cy="6858000"/>
            <a:chOff x="9214484" y="5080"/>
            <a:chExt cx="3180715" cy="6852920"/>
          </a:xfrm>
        </p:grpSpPr>
        <p:pic>
          <p:nvPicPr>
            <p:cNvPr id="7" name="Picture 6" descr="A picture containing qr code&#10;&#10;Description automatically generated">
              <a:extLst>
                <a:ext uri="{FF2B5EF4-FFF2-40B4-BE49-F238E27FC236}">
                  <a16:creationId xmlns:a16="http://schemas.microsoft.com/office/drawing/2014/main" id="{37B94FE1-2DA1-5441-8E43-A3A1B38882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214484" y="3429000"/>
              <a:ext cx="2977515" cy="3429000"/>
            </a:xfrm>
            <a:prstGeom prst="rect">
              <a:avLst/>
            </a:prstGeom>
          </p:spPr>
        </p:pic>
        <p:pic>
          <p:nvPicPr>
            <p:cNvPr id="20" name="Picture 19" descr="A picture containing qr code&#10;&#10;Description automatically generated">
              <a:extLst>
                <a:ext uri="{FF2B5EF4-FFF2-40B4-BE49-F238E27FC236}">
                  <a16:creationId xmlns:a16="http://schemas.microsoft.com/office/drawing/2014/main" id="{49A5AA3C-7390-8745-B0D8-B630FAEEAE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417684" y="5080"/>
              <a:ext cx="2977515" cy="3429000"/>
            </a:xfrm>
            <a:prstGeom prst="rect">
              <a:avLst/>
            </a:prstGeom>
          </p:spPr>
        </p:pic>
      </p:grp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22036045-C79C-3F48-9150-734AD61FF1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2800" y="5289867"/>
            <a:ext cx="2217492" cy="8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75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80E0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1B22-8D3F-404F-9DD0-8BC41F3ED0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2800" y="1122363"/>
            <a:ext cx="7985760" cy="2387600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Chapter Divider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07C054-6C21-3845-9B4F-6A543B8C4B12}"/>
              </a:ext>
            </a:extLst>
          </p:cNvPr>
          <p:cNvGrpSpPr/>
          <p:nvPr userDrawn="1"/>
        </p:nvGrpSpPr>
        <p:grpSpPr>
          <a:xfrm rot="10800000">
            <a:off x="812800" y="3119118"/>
            <a:ext cx="1152000" cy="206401"/>
            <a:chOff x="651840" y="6045198"/>
            <a:chExt cx="1152000" cy="2064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2888E3-21CA-D24E-9D7D-8EAB4C652B26}"/>
                </a:ext>
              </a:extLst>
            </p:cNvPr>
            <p:cNvSpPr>
              <a:spLocks/>
            </p:cNvSpPr>
            <p:nvPr userDrawn="1"/>
          </p:nvSpPr>
          <p:spPr>
            <a:xfrm>
              <a:off x="651840" y="6045198"/>
              <a:ext cx="720000" cy="108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CB76DA-A9B3-0D46-9015-D7CFEB670060}"/>
                </a:ext>
              </a:extLst>
            </p:cNvPr>
            <p:cNvSpPr/>
            <p:nvPr userDrawn="1"/>
          </p:nvSpPr>
          <p:spPr>
            <a:xfrm>
              <a:off x="1371840" y="6143599"/>
              <a:ext cx="432000" cy="108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 descr="A picture containing light&#10;&#10;Description automatically generated">
            <a:extLst>
              <a:ext uri="{FF2B5EF4-FFF2-40B4-BE49-F238E27FC236}">
                <a16:creationId xmlns:a16="http://schemas.microsoft.com/office/drawing/2014/main" id="{576EF6A5-8F93-644C-A7B7-2F4E0C2FE6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77346" y="0"/>
            <a:ext cx="3038094" cy="6858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752CDC-5110-CE4E-954B-7EDCB7C6F6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2800" y="3608363"/>
            <a:ext cx="8364546" cy="22208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 marL="457200" indent="0">
              <a:lnSpc>
                <a:spcPct val="100000"/>
              </a:lnSpc>
              <a:buNone/>
              <a:defRPr sz="2000"/>
            </a:lvl2pPr>
            <a:lvl3pPr marL="914400" indent="0">
              <a:lnSpc>
                <a:spcPct val="100000"/>
              </a:lnSpc>
              <a:buNone/>
              <a:defRPr sz="2000"/>
            </a:lvl3pPr>
            <a:lvl4pPr marL="1371600" indent="0">
              <a:lnSpc>
                <a:spcPct val="100000"/>
              </a:lnSpc>
              <a:buNone/>
              <a:defRPr sz="2000"/>
            </a:lvl4pPr>
            <a:lvl5pPr marL="1828800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dirty="0"/>
              <a:t>Click to edit Intro Paragraph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07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light&#10;&#10;Description automatically generated">
            <a:extLst>
              <a:ext uri="{FF2B5EF4-FFF2-40B4-BE49-F238E27FC236}">
                <a16:creationId xmlns:a16="http://schemas.microsoft.com/office/drawing/2014/main" id="{576EF6A5-8F93-644C-A7B7-2F4E0C2FE6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77346" y="0"/>
            <a:ext cx="3038094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8713C64-F576-3347-B803-3F3D3FA73F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160" y="708562"/>
            <a:ext cx="8505186" cy="111706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GB" dirty="0"/>
              <a:t>Slide Heading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AD1FBC-C452-A841-BE81-9BFE70460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60" y="1825625"/>
            <a:ext cx="8505186" cy="400357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2000"/>
            </a:lvl4pPr>
            <a:lvl5pPr>
              <a:lnSpc>
                <a:spcPct val="100000"/>
              </a:lnSpc>
              <a:defRPr sz="20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54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267A86-9229-DC4E-B1AA-8F0E3F7FB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1848" cy="68580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pic>
        <p:nvPicPr>
          <p:cNvPr id="7" name="Picture 6" descr="A picture containing qr code&#10;&#10;Description automatically generated">
            <a:extLst>
              <a:ext uri="{FF2B5EF4-FFF2-40B4-BE49-F238E27FC236}">
                <a16:creationId xmlns:a16="http://schemas.microsoft.com/office/drawing/2014/main" id="{37B94FE1-2DA1-5441-8E43-A3A1B38882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28080" y="-10064"/>
            <a:ext cx="5963768" cy="686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20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6AF46C-A220-A44A-838E-0FEC5B4E2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8162365" cy="68580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0E01B8-EDDD-AA4D-919A-85C497427E9E}"/>
              </a:ext>
            </a:extLst>
          </p:cNvPr>
          <p:cNvGrpSpPr/>
          <p:nvPr userDrawn="1"/>
        </p:nvGrpSpPr>
        <p:grpSpPr>
          <a:xfrm>
            <a:off x="8162365" y="0"/>
            <a:ext cx="4029635" cy="6858000"/>
            <a:chOff x="8162365" y="0"/>
            <a:chExt cx="4029635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A5DF090-5F4D-8840-8F21-A3BC97F175A0}"/>
                </a:ext>
              </a:extLst>
            </p:cNvPr>
            <p:cNvGrpSpPr/>
            <p:nvPr userDrawn="1"/>
          </p:nvGrpSpPr>
          <p:grpSpPr>
            <a:xfrm>
              <a:off x="8162365" y="0"/>
              <a:ext cx="4029635" cy="3429000"/>
              <a:chOff x="0" y="5174319"/>
              <a:chExt cx="12192000" cy="144712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EA095DC-70AA-DF48-AE36-4B5D00FDDDCE}"/>
                  </a:ext>
                </a:extLst>
              </p:cNvPr>
              <p:cNvSpPr/>
              <p:nvPr userDrawn="1"/>
            </p:nvSpPr>
            <p:spPr>
              <a:xfrm>
                <a:off x="0" y="6075679"/>
                <a:ext cx="9072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00C8D77-9231-074A-914A-28CBD8B81F32}"/>
                  </a:ext>
                </a:extLst>
              </p:cNvPr>
              <p:cNvSpPr/>
              <p:nvPr userDrawn="1"/>
            </p:nvSpPr>
            <p:spPr>
              <a:xfrm>
                <a:off x="9072000" y="5895679"/>
                <a:ext cx="3120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38F590-F127-1E42-A63B-E17A2AA8BBB6}"/>
                  </a:ext>
                </a:extLst>
              </p:cNvPr>
              <p:cNvSpPr/>
              <p:nvPr userDrawn="1"/>
            </p:nvSpPr>
            <p:spPr>
              <a:xfrm>
                <a:off x="0" y="5720079"/>
                <a:ext cx="9072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A799B40-5B74-234E-A6A9-ECAD94DF9738}"/>
                  </a:ext>
                </a:extLst>
              </p:cNvPr>
              <p:cNvSpPr/>
              <p:nvPr userDrawn="1"/>
            </p:nvSpPr>
            <p:spPr>
              <a:xfrm>
                <a:off x="9072000" y="5540079"/>
                <a:ext cx="3120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9741C07-A048-8E4B-A694-6C2C15AC6414}"/>
                  </a:ext>
                </a:extLst>
              </p:cNvPr>
              <p:cNvSpPr/>
              <p:nvPr userDrawn="1"/>
            </p:nvSpPr>
            <p:spPr>
              <a:xfrm>
                <a:off x="0" y="5354319"/>
                <a:ext cx="9072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FE86C26-B19E-6848-8BA5-AEAE44617826}"/>
                  </a:ext>
                </a:extLst>
              </p:cNvPr>
              <p:cNvSpPr/>
              <p:nvPr userDrawn="1"/>
            </p:nvSpPr>
            <p:spPr>
              <a:xfrm>
                <a:off x="9072000" y="5174319"/>
                <a:ext cx="3120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F784491-BA72-C243-B30F-8987F1928EF8}"/>
                  </a:ext>
                </a:extLst>
              </p:cNvPr>
              <p:cNvSpPr/>
              <p:nvPr userDrawn="1"/>
            </p:nvSpPr>
            <p:spPr>
              <a:xfrm>
                <a:off x="0" y="6441439"/>
                <a:ext cx="9072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277C658-4C32-4C4D-A362-D24FBC18A100}"/>
                  </a:ext>
                </a:extLst>
              </p:cNvPr>
              <p:cNvSpPr/>
              <p:nvPr userDrawn="1"/>
            </p:nvSpPr>
            <p:spPr>
              <a:xfrm>
                <a:off x="9072000" y="6261439"/>
                <a:ext cx="3120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F5C73D-ECCA-1144-A827-63EF05972F12}"/>
                </a:ext>
              </a:extLst>
            </p:cNvPr>
            <p:cNvGrpSpPr/>
            <p:nvPr userDrawn="1"/>
          </p:nvGrpSpPr>
          <p:grpSpPr>
            <a:xfrm>
              <a:off x="8162365" y="3429000"/>
              <a:ext cx="4029635" cy="3429000"/>
              <a:chOff x="0" y="5174319"/>
              <a:chExt cx="12192000" cy="144712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DDC19E7-7D26-834B-8D9D-4358671D06FD}"/>
                  </a:ext>
                </a:extLst>
              </p:cNvPr>
              <p:cNvSpPr/>
              <p:nvPr userDrawn="1"/>
            </p:nvSpPr>
            <p:spPr>
              <a:xfrm>
                <a:off x="0" y="6075679"/>
                <a:ext cx="9072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5A7B0BA-9732-4A47-9C9D-F27D3D0E9558}"/>
                  </a:ext>
                </a:extLst>
              </p:cNvPr>
              <p:cNvSpPr/>
              <p:nvPr userDrawn="1"/>
            </p:nvSpPr>
            <p:spPr>
              <a:xfrm>
                <a:off x="9072000" y="5895679"/>
                <a:ext cx="3120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C9A5EE3-B18F-EA41-A551-780CCC68F939}"/>
                  </a:ext>
                </a:extLst>
              </p:cNvPr>
              <p:cNvSpPr/>
              <p:nvPr userDrawn="1"/>
            </p:nvSpPr>
            <p:spPr>
              <a:xfrm>
                <a:off x="0" y="5720079"/>
                <a:ext cx="9072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082A18B-EC08-094D-8CBE-624DBAC96BB7}"/>
                  </a:ext>
                </a:extLst>
              </p:cNvPr>
              <p:cNvSpPr/>
              <p:nvPr userDrawn="1"/>
            </p:nvSpPr>
            <p:spPr>
              <a:xfrm>
                <a:off x="9072000" y="5540079"/>
                <a:ext cx="3120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09934A4-CAA0-B44D-993C-B1840A8BEAC3}"/>
                  </a:ext>
                </a:extLst>
              </p:cNvPr>
              <p:cNvSpPr/>
              <p:nvPr userDrawn="1"/>
            </p:nvSpPr>
            <p:spPr>
              <a:xfrm>
                <a:off x="0" y="5354319"/>
                <a:ext cx="9072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38D9FC2-BF51-5249-9DE4-23A4166B8889}"/>
                  </a:ext>
                </a:extLst>
              </p:cNvPr>
              <p:cNvSpPr/>
              <p:nvPr userDrawn="1"/>
            </p:nvSpPr>
            <p:spPr>
              <a:xfrm>
                <a:off x="9072000" y="5174319"/>
                <a:ext cx="3120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48E6494-42A9-3742-9D97-7D1705E8EBA3}"/>
                  </a:ext>
                </a:extLst>
              </p:cNvPr>
              <p:cNvSpPr/>
              <p:nvPr userDrawn="1"/>
            </p:nvSpPr>
            <p:spPr>
              <a:xfrm>
                <a:off x="0" y="6441439"/>
                <a:ext cx="9072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002A858-FE74-4C4E-BB93-B16A856707C4}"/>
                  </a:ext>
                </a:extLst>
              </p:cNvPr>
              <p:cNvSpPr/>
              <p:nvPr userDrawn="1"/>
            </p:nvSpPr>
            <p:spPr>
              <a:xfrm>
                <a:off x="9072000" y="6261439"/>
                <a:ext cx="3120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708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6AF46C-A220-A44A-838E-0FEC5B4E2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8162365" cy="68580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80DC3A5-7717-6842-94D4-8C2E18858210}"/>
              </a:ext>
            </a:extLst>
          </p:cNvPr>
          <p:cNvGrpSpPr/>
          <p:nvPr userDrawn="1"/>
        </p:nvGrpSpPr>
        <p:grpSpPr>
          <a:xfrm>
            <a:off x="8162365" y="0"/>
            <a:ext cx="4029635" cy="6858000"/>
            <a:chOff x="8162365" y="423582"/>
            <a:chExt cx="4222376" cy="643441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A095DC-70AA-DF48-AE36-4B5D00FDDDCE}"/>
                </a:ext>
              </a:extLst>
            </p:cNvPr>
            <p:cNvSpPr/>
            <p:nvPr userDrawn="1"/>
          </p:nvSpPr>
          <p:spPr>
            <a:xfrm>
              <a:off x="8162365" y="3904312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0C8D77-9231-074A-914A-28CBD8B81F32}"/>
                </a:ext>
              </a:extLst>
            </p:cNvPr>
            <p:cNvSpPr/>
            <p:nvPr userDrawn="1"/>
          </p:nvSpPr>
          <p:spPr>
            <a:xfrm>
              <a:off x="10503741" y="3637530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38F590-F127-1E42-A63B-E17A2AA8BBB6}"/>
                </a:ext>
              </a:extLst>
            </p:cNvPr>
            <p:cNvSpPr/>
            <p:nvPr userDrawn="1"/>
          </p:nvSpPr>
          <p:spPr>
            <a:xfrm>
              <a:off x="8162365" y="3377270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799B40-5B74-234E-A6A9-ECAD94DF9738}"/>
                </a:ext>
              </a:extLst>
            </p:cNvPr>
            <p:cNvSpPr/>
            <p:nvPr userDrawn="1"/>
          </p:nvSpPr>
          <p:spPr>
            <a:xfrm>
              <a:off x="10503741" y="3110488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741C07-A048-8E4B-A694-6C2C15AC6414}"/>
                </a:ext>
              </a:extLst>
            </p:cNvPr>
            <p:cNvSpPr/>
            <p:nvPr userDrawn="1"/>
          </p:nvSpPr>
          <p:spPr>
            <a:xfrm>
              <a:off x="8162365" y="2835170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E86C26-B19E-6848-8BA5-AEAE44617826}"/>
                </a:ext>
              </a:extLst>
            </p:cNvPr>
            <p:cNvSpPr/>
            <p:nvPr userDrawn="1"/>
          </p:nvSpPr>
          <p:spPr>
            <a:xfrm>
              <a:off x="10503741" y="2568388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784491-BA72-C243-B30F-8987F1928EF8}"/>
                </a:ext>
              </a:extLst>
            </p:cNvPr>
            <p:cNvSpPr/>
            <p:nvPr userDrawn="1"/>
          </p:nvSpPr>
          <p:spPr>
            <a:xfrm>
              <a:off x="8162365" y="4446412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77C658-4C32-4C4D-A362-D24FBC18A100}"/>
                </a:ext>
              </a:extLst>
            </p:cNvPr>
            <p:cNvSpPr/>
            <p:nvPr userDrawn="1"/>
          </p:nvSpPr>
          <p:spPr>
            <a:xfrm>
              <a:off x="10503741" y="4179631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DDC19E7-7D26-834B-8D9D-4358671D06FD}"/>
                </a:ext>
              </a:extLst>
            </p:cNvPr>
            <p:cNvSpPr/>
            <p:nvPr userDrawn="1"/>
          </p:nvSpPr>
          <p:spPr>
            <a:xfrm>
              <a:off x="8162365" y="6049118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5A7B0BA-9732-4A47-9C9D-F27D3D0E9558}"/>
                </a:ext>
              </a:extLst>
            </p:cNvPr>
            <p:cNvSpPr/>
            <p:nvPr userDrawn="1"/>
          </p:nvSpPr>
          <p:spPr>
            <a:xfrm>
              <a:off x="10503741" y="5782336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C9A5EE3-B18F-EA41-A551-780CCC68F939}"/>
                </a:ext>
              </a:extLst>
            </p:cNvPr>
            <p:cNvSpPr/>
            <p:nvPr userDrawn="1"/>
          </p:nvSpPr>
          <p:spPr>
            <a:xfrm>
              <a:off x="8162365" y="5522076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082A18B-EC08-094D-8CBE-624DBAC96BB7}"/>
                </a:ext>
              </a:extLst>
            </p:cNvPr>
            <p:cNvSpPr/>
            <p:nvPr userDrawn="1"/>
          </p:nvSpPr>
          <p:spPr>
            <a:xfrm>
              <a:off x="10503741" y="5255294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09934A4-CAA0-B44D-993C-B1840A8BEAC3}"/>
                </a:ext>
              </a:extLst>
            </p:cNvPr>
            <p:cNvSpPr/>
            <p:nvPr userDrawn="1"/>
          </p:nvSpPr>
          <p:spPr>
            <a:xfrm>
              <a:off x="8162365" y="4979976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38D9FC2-BF51-5249-9DE4-23A4166B8889}"/>
                </a:ext>
              </a:extLst>
            </p:cNvPr>
            <p:cNvSpPr/>
            <p:nvPr userDrawn="1"/>
          </p:nvSpPr>
          <p:spPr>
            <a:xfrm>
              <a:off x="10503741" y="4713194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48E6494-42A9-3742-9D97-7D1705E8EBA3}"/>
                </a:ext>
              </a:extLst>
            </p:cNvPr>
            <p:cNvSpPr/>
            <p:nvPr userDrawn="1"/>
          </p:nvSpPr>
          <p:spPr>
            <a:xfrm>
              <a:off x="8162365" y="6591218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002A858-FE74-4C4E-BB93-B16A856707C4}"/>
                </a:ext>
              </a:extLst>
            </p:cNvPr>
            <p:cNvSpPr/>
            <p:nvPr userDrawn="1"/>
          </p:nvSpPr>
          <p:spPr>
            <a:xfrm>
              <a:off x="10503741" y="6324437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78B143E-0974-B744-B9C0-1DB1DC7C6451}"/>
                </a:ext>
              </a:extLst>
            </p:cNvPr>
            <p:cNvSpPr/>
            <p:nvPr userDrawn="1"/>
          </p:nvSpPr>
          <p:spPr>
            <a:xfrm>
              <a:off x="8162365" y="1759506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9808C7-D434-5942-930F-D35A22CEF746}"/>
                </a:ext>
              </a:extLst>
            </p:cNvPr>
            <p:cNvSpPr/>
            <p:nvPr userDrawn="1"/>
          </p:nvSpPr>
          <p:spPr>
            <a:xfrm>
              <a:off x="10503741" y="1492724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3205D81-438F-9349-B74E-6F9C5430C470}"/>
                </a:ext>
              </a:extLst>
            </p:cNvPr>
            <p:cNvSpPr/>
            <p:nvPr userDrawn="1"/>
          </p:nvSpPr>
          <p:spPr>
            <a:xfrm>
              <a:off x="8162365" y="1232464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77C2F8D-4406-4E4C-B545-CBBE2F662F95}"/>
                </a:ext>
              </a:extLst>
            </p:cNvPr>
            <p:cNvSpPr/>
            <p:nvPr userDrawn="1"/>
          </p:nvSpPr>
          <p:spPr>
            <a:xfrm>
              <a:off x="10503741" y="965682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1CE260-FFA7-6045-BCF7-49FE518DE0EF}"/>
                </a:ext>
              </a:extLst>
            </p:cNvPr>
            <p:cNvSpPr/>
            <p:nvPr userDrawn="1"/>
          </p:nvSpPr>
          <p:spPr>
            <a:xfrm>
              <a:off x="8162365" y="690364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40129C5-412C-D14A-A094-82CF257BFEFA}"/>
                </a:ext>
              </a:extLst>
            </p:cNvPr>
            <p:cNvSpPr/>
            <p:nvPr userDrawn="1"/>
          </p:nvSpPr>
          <p:spPr>
            <a:xfrm>
              <a:off x="10503741" y="423582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318FAD-652A-AB40-A276-AC72124179C0}"/>
                </a:ext>
              </a:extLst>
            </p:cNvPr>
            <p:cNvSpPr/>
            <p:nvPr userDrawn="1"/>
          </p:nvSpPr>
          <p:spPr>
            <a:xfrm>
              <a:off x="8162365" y="2301606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F933C9A-8950-A04D-919F-E3805161B482}"/>
                </a:ext>
              </a:extLst>
            </p:cNvPr>
            <p:cNvSpPr/>
            <p:nvPr userDrawn="1"/>
          </p:nvSpPr>
          <p:spPr>
            <a:xfrm>
              <a:off x="10503741" y="2034825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D78EF92-1255-F64A-8C79-78C6E78EED49}"/>
                </a:ext>
              </a:extLst>
            </p:cNvPr>
            <p:cNvGrpSpPr/>
            <p:nvPr userDrawn="1"/>
          </p:nvGrpSpPr>
          <p:grpSpPr>
            <a:xfrm>
              <a:off x="11308976" y="690364"/>
              <a:ext cx="1075765" cy="6167636"/>
              <a:chOff x="11308976" y="690364"/>
              <a:chExt cx="2341376" cy="616763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CB844ED-C02A-7D49-BA10-A3A11748AA37}"/>
                  </a:ext>
                </a:extLst>
              </p:cNvPr>
              <p:cNvSpPr/>
              <p:nvPr userDrawn="1"/>
            </p:nvSpPr>
            <p:spPr>
              <a:xfrm>
                <a:off x="11308976" y="3904312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1FF6F25-3D4B-174E-AF89-1C6DADC9E95A}"/>
                  </a:ext>
                </a:extLst>
              </p:cNvPr>
              <p:cNvSpPr/>
              <p:nvPr userDrawn="1"/>
            </p:nvSpPr>
            <p:spPr>
              <a:xfrm>
                <a:off x="11308976" y="3377270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422318B-1FD2-EE4B-B96C-62F44C3A5F63}"/>
                  </a:ext>
                </a:extLst>
              </p:cNvPr>
              <p:cNvSpPr/>
              <p:nvPr userDrawn="1"/>
            </p:nvSpPr>
            <p:spPr>
              <a:xfrm>
                <a:off x="11308976" y="2835170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D5AB558-F70E-6743-9341-FACBD4AC06FB}"/>
                  </a:ext>
                </a:extLst>
              </p:cNvPr>
              <p:cNvSpPr/>
              <p:nvPr userDrawn="1"/>
            </p:nvSpPr>
            <p:spPr>
              <a:xfrm>
                <a:off x="11308976" y="4446412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29C515C-4B35-9444-8C0D-88AB3FBBD7D9}"/>
                  </a:ext>
                </a:extLst>
              </p:cNvPr>
              <p:cNvSpPr/>
              <p:nvPr userDrawn="1"/>
            </p:nvSpPr>
            <p:spPr>
              <a:xfrm>
                <a:off x="11308976" y="6049118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8529FD5-9EDD-F046-A638-E1AB6F6D9759}"/>
                  </a:ext>
                </a:extLst>
              </p:cNvPr>
              <p:cNvSpPr/>
              <p:nvPr userDrawn="1"/>
            </p:nvSpPr>
            <p:spPr>
              <a:xfrm>
                <a:off x="11308976" y="5522076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5F46D2-E587-B948-89D0-D1FF7656E220}"/>
                  </a:ext>
                </a:extLst>
              </p:cNvPr>
              <p:cNvSpPr/>
              <p:nvPr userDrawn="1"/>
            </p:nvSpPr>
            <p:spPr>
              <a:xfrm>
                <a:off x="11308976" y="4979976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2D33BDB-D599-434F-AC90-6FC19B877142}"/>
                  </a:ext>
                </a:extLst>
              </p:cNvPr>
              <p:cNvSpPr/>
              <p:nvPr userDrawn="1"/>
            </p:nvSpPr>
            <p:spPr>
              <a:xfrm>
                <a:off x="11308976" y="6591218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CF553E1-5D9B-BB48-B0CA-794ACAE02DCE}"/>
                  </a:ext>
                </a:extLst>
              </p:cNvPr>
              <p:cNvSpPr/>
              <p:nvPr userDrawn="1"/>
            </p:nvSpPr>
            <p:spPr>
              <a:xfrm>
                <a:off x="11308976" y="1759506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D0A1E78-72F6-E448-8C19-28F6EE0E6A5B}"/>
                  </a:ext>
                </a:extLst>
              </p:cNvPr>
              <p:cNvSpPr/>
              <p:nvPr userDrawn="1"/>
            </p:nvSpPr>
            <p:spPr>
              <a:xfrm>
                <a:off x="11308976" y="1232464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589C229-06E6-1E47-B253-8F937467D1D1}"/>
                  </a:ext>
                </a:extLst>
              </p:cNvPr>
              <p:cNvSpPr/>
              <p:nvPr userDrawn="1"/>
            </p:nvSpPr>
            <p:spPr>
              <a:xfrm>
                <a:off x="11308976" y="690364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D15CBC5-62DD-AA4F-8F0B-21FF6D269BEA}"/>
                  </a:ext>
                </a:extLst>
              </p:cNvPr>
              <p:cNvSpPr/>
              <p:nvPr userDrawn="1"/>
            </p:nvSpPr>
            <p:spPr>
              <a:xfrm>
                <a:off x="11308976" y="2301606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115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FEDE-5DE5-5744-9430-FA3D2A0FEF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160" y="708562"/>
            <a:ext cx="10773080" cy="111706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GB" dirty="0"/>
              <a:t>Slide Heading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11703-E40F-E24B-9978-2E2CAB662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2000"/>
            </a:lvl4pPr>
            <a:lvl5pPr>
              <a:lnSpc>
                <a:spcPct val="100000"/>
              </a:lnSpc>
              <a:defRPr sz="20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A9BA50C-113D-0F4D-B186-3F51DC27C2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2160" y="6356349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432813-06BC-C841-9E95-BAE7A3984933}" type="slidenum">
              <a:rPr lang="en-US" b="1" smtClean="0"/>
              <a:pPr/>
              <a:t>‹#›</a:t>
            </a:fld>
            <a:r>
              <a:rPr lang="en-US" dirty="0"/>
              <a:t>  |  Presentation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C136E7-E855-404E-B8E5-BA7B607593BB}"/>
              </a:ext>
            </a:extLst>
          </p:cNvPr>
          <p:cNvSpPr/>
          <p:nvPr userDrawn="1"/>
        </p:nvSpPr>
        <p:spPr>
          <a:xfrm>
            <a:off x="651840" y="6045199"/>
            <a:ext cx="9072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C91A30-F195-5140-8E73-095C1140061E}"/>
              </a:ext>
            </a:extLst>
          </p:cNvPr>
          <p:cNvSpPr/>
          <p:nvPr userDrawn="1"/>
        </p:nvSpPr>
        <p:spPr>
          <a:xfrm>
            <a:off x="9723840" y="5937199"/>
            <a:ext cx="1800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A7D18523-32DA-B146-8B4C-BC8C234E37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8038" y="6315710"/>
            <a:ext cx="90816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95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4C50091-7746-0C43-8DC2-BCAC953E32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160" y="708562"/>
            <a:ext cx="5347641" cy="111706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GB" dirty="0"/>
              <a:t>Slide Heading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1135BEE-55E7-B44A-880A-8C09D6D86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2160" y="6356349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432813-06BC-C841-9E95-BAE7A3984933}" type="slidenum">
              <a:rPr lang="en-US" b="1" smtClean="0"/>
              <a:pPr/>
              <a:t>‹#›</a:t>
            </a:fld>
            <a:r>
              <a:rPr lang="en-US"/>
              <a:t>  |  Presentation Title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19CE28-512B-604F-936D-F1D0DB96C2DD}"/>
              </a:ext>
            </a:extLst>
          </p:cNvPr>
          <p:cNvSpPr/>
          <p:nvPr userDrawn="1"/>
        </p:nvSpPr>
        <p:spPr>
          <a:xfrm>
            <a:off x="651840" y="6045199"/>
            <a:ext cx="9072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DF2062-BF33-0C4F-B52D-192E2E258FB4}"/>
              </a:ext>
            </a:extLst>
          </p:cNvPr>
          <p:cNvSpPr/>
          <p:nvPr userDrawn="1"/>
        </p:nvSpPr>
        <p:spPr>
          <a:xfrm>
            <a:off x="9723840" y="5937199"/>
            <a:ext cx="1800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2B71B15C-8AF3-6E4D-8F3A-94A22CA5CE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8038" y="6315710"/>
            <a:ext cx="908161" cy="365125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ACBC87-DC3E-E546-81DC-3CE766AFC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60" y="1825625"/>
            <a:ext cx="5347641" cy="400357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2000"/>
            </a:lvl4pPr>
            <a:lvl5pPr>
              <a:lnSpc>
                <a:spcPct val="100000"/>
              </a:lnSpc>
              <a:defRPr sz="20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9D5EB77E-BA9C-9247-9CFB-53647D3E06C7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548719" y="704801"/>
            <a:ext cx="4957480" cy="502924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882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B3E4AE-132A-8D4E-A781-72EDFCB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160" y="365125"/>
            <a:ext cx="10773080" cy="132556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76C11-F982-9546-898B-E10760420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2160" y="1825625"/>
            <a:ext cx="10773080" cy="400357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98B3B-809D-554C-83E1-E1DF24266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2160" y="6356349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432813-06BC-C841-9E95-BAE7A3984933}" type="slidenum">
              <a:rPr lang="en-US" b="1" smtClean="0"/>
              <a:pPr/>
              <a:t>‹#›</a:t>
            </a:fld>
            <a:r>
              <a:rPr lang="en-US"/>
              <a:t>  | 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3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60" r:id="rId4"/>
    <p:sldLayoutId id="2147483661" r:id="rId5"/>
    <p:sldLayoutId id="2147483662" r:id="rId6"/>
    <p:sldLayoutId id="2147483663" r:id="rId7"/>
    <p:sldLayoutId id="2147483650" r:id="rId8"/>
    <p:sldLayoutId id="2147483652" r:id="rId9"/>
    <p:sldLayoutId id="2147483654" r:id="rId10"/>
    <p:sldLayoutId id="2147483659" r:id="rId11"/>
    <p:sldLayoutId id="2147483658" r:id="rId12"/>
    <p:sldLayoutId id="2147483664" r:id="rId13"/>
    <p:sldLayoutId id="2147483655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2F63F-4B16-0086-8693-288CAF6654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IE" dirty="0"/>
              <a:t>Data Visualisation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C39C5-A07F-D334-E80E-B2154E627D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2024-2025 Using Pandas for Data Processing (P2)</a:t>
            </a:r>
          </a:p>
          <a:p>
            <a:r>
              <a:rPr lang="en-US" dirty="0"/>
              <a:t>by Dr Yuhang Ye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95036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A083F9E-9457-68C6-61EA-B665D6A60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Equality Condition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47D6F6D-657F-B256-FB87-8B989B26A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513" y="2315063"/>
            <a:ext cx="8505825" cy="3024798"/>
          </a:xfrm>
        </p:spPr>
      </p:pic>
    </p:spTree>
    <p:extLst>
      <p:ext uri="{BB962C8B-B14F-4D97-AF65-F5344CB8AC3E}">
        <p14:creationId xmlns:p14="http://schemas.microsoft.com/office/powerpoint/2010/main" val="1228625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6B8FC-CA6C-437D-75A5-13BE5739C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4108A8-9A8A-7E41-BFD2-F3272E95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Inequality Condition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F0034C-837D-74EA-CB9A-FE2A4CB29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513" y="2209999"/>
            <a:ext cx="8505825" cy="3234927"/>
          </a:xfrm>
        </p:spPr>
      </p:pic>
    </p:spTree>
    <p:extLst>
      <p:ext uri="{BB962C8B-B14F-4D97-AF65-F5344CB8AC3E}">
        <p14:creationId xmlns:p14="http://schemas.microsoft.com/office/powerpoint/2010/main" val="2946153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E6E77-90BF-9C72-BE46-E04B1ECBD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Binary Mask to Filter Rows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FF0446-EC33-8445-2CA1-571102364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513" y="1932225"/>
            <a:ext cx="8505825" cy="3790474"/>
          </a:xfrm>
        </p:spPr>
      </p:pic>
    </p:spTree>
    <p:extLst>
      <p:ext uri="{BB962C8B-B14F-4D97-AF65-F5344CB8AC3E}">
        <p14:creationId xmlns:p14="http://schemas.microsoft.com/office/powerpoint/2010/main" val="4262154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421C9-0D43-227A-E7E9-C21B47CCE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>
                <a:effectLst/>
              </a:rPr>
              <a:t>Membership Checks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6765CC-EECE-D71A-A942-4DBA33257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513" y="2384577"/>
            <a:ext cx="8505825" cy="2885770"/>
          </a:xfrm>
        </p:spPr>
      </p:pic>
    </p:spTree>
    <p:extLst>
      <p:ext uri="{BB962C8B-B14F-4D97-AF65-F5344CB8AC3E}">
        <p14:creationId xmlns:p14="http://schemas.microsoft.com/office/powerpoint/2010/main" val="4161445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164D8-D5C9-6DD1-1768-88FD39DE2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901F7-C76B-4D56-CB3E-F2884D57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>
                <a:effectLst/>
              </a:rPr>
              <a:t>Simple String Matching</a:t>
            </a:r>
            <a:endParaRPr lang="en-I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7A1EDC-76B7-50C6-5FCE-A0A65B5C2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7391" y="1825625"/>
            <a:ext cx="7814069" cy="4003675"/>
          </a:xfrm>
        </p:spPr>
      </p:pic>
    </p:spTree>
    <p:extLst>
      <p:ext uri="{BB962C8B-B14F-4D97-AF65-F5344CB8AC3E}">
        <p14:creationId xmlns:p14="http://schemas.microsoft.com/office/powerpoint/2010/main" val="4262061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38067-623E-5D09-0654-29058BECE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32831-E7B2-B336-44A9-29699EEF4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>
                <a:effectLst/>
              </a:rPr>
              <a:t>Pattern-based String Matching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EE872D-51A5-2FAE-BBC5-3B9D60023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513" y="1883927"/>
            <a:ext cx="8505825" cy="3887070"/>
          </a:xfrm>
        </p:spPr>
      </p:pic>
    </p:spTree>
    <p:extLst>
      <p:ext uri="{BB962C8B-B14F-4D97-AF65-F5344CB8AC3E}">
        <p14:creationId xmlns:p14="http://schemas.microsoft.com/office/powerpoint/2010/main" val="988729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E7B18-1620-3547-E047-6D35F5EA3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Normalization and Transformation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699FCEC-8766-3E2A-FC7A-2A00C892E7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4197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E98EA-CB17-FE88-C1D5-A77F1BEE8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Synth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0F6C3-21D9-77B5-A79F-BD1E95E75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data analysis, applying functions to </a:t>
            </a:r>
            <a:r>
              <a:rPr lang="en-US" dirty="0" err="1"/>
              <a:t>dataframe</a:t>
            </a:r>
            <a:r>
              <a:rPr lang="en-US" dirty="0"/>
              <a:t> columns is common for transformations, calculations, or format adjustments. This section covers using Pandas' </a:t>
            </a:r>
            <a:r>
              <a:rPr lang="en-US" dirty="0">
                <a:solidFill>
                  <a:srgbClr val="EB5757"/>
                </a:solidFill>
                <a:effectLst/>
                <a:latin typeface="SFMono-Regular"/>
              </a:rPr>
              <a:t>.apply</a:t>
            </a:r>
            <a:r>
              <a:rPr lang="en-US" dirty="0"/>
              <a:t> method for data normalization and simple transformations. </a:t>
            </a:r>
          </a:p>
          <a:p>
            <a:r>
              <a:rPr lang="en-US" dirty="0"/>
              <a:t>We are coding on a synth data to standardize prices in the 'Price' column from various formats to euros.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48F44-D24E-C370-E2AA-72D848486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22" y="4145224"/>
            <a:ext cx="8139861" cy="200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23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A776A-2293-F3ED-AE33-13753DC12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943D8-791B-E786-17B3-0B352E9D3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a Function on Each </a:t>
            </a:r>
            <a:br>
              <a:rPr lang="en-US" dirty="0"/>
            </a:br>
            <a:r>
              <a:rPr lang="en-US" dirty="0"/>
              <a:t>Cell in a Single Column</a:t>
            </a:r>
            <a:endParaRPr lang="en-I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63A3F1-9034-24FB-246E-7308E535F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059" y="438585"/>
            <a:ext cx="6310078" cy="1117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CD1B70-8906-5034-DBB1-638EC2710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330" y="2306877"/>
            <a:ext cx="3242807" cy="1547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F3A119-7622-145D-D38B-E02F788F8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123" y="4704657"/>
            <a:ext cx="3185514" cy="1547981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3A9437E-2F3E-0C47-EBD8-817370227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5863" y="1740314"/>
            <a:ext cx="7827516" cy="5021828"/>
          </a:xfr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DF10D0-B865-27B4-6058-332F2CE18FC9}"/>
              </a:ext>
            </a:extLst>
          </p:cNvPr>
          <p:cNvCxnSpPr/>
          <p:nvPr/>
        </p:nvCxnSpPr>
        <p:spPr>
          <a:xfrm flipV="1">
            <a:off x="8130540" y="2964180"/>
            <a:ext cx="489583" cy="251460"/>
          </a:xfrm>
          <a:prstGeom prst="straightConnector1">
            <a:avLst/>
          </a:prstGeom>
          <a:ln w="25400">
            <a:solidFill>
              <a:srgbClr val="A394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2D7A4B-59A9-878C-06FE-ADFC9DDAFB15}"/>
              </a:ext>
            </a:extLst>
          </p:cNvPr>
          <p:cNvCxnSpPr/>
          <p:nvPr/>
        </p:nvCxnSpPr>
        <p:spPr>
          <a:xfrm>
            <a:off x="9334500" y="3854858"/>
            <a:ext cx="0" cy="849799"/>
          </a:xfrm>
          <a:prstGeom prst="straightConnector1">
            <a:avLst/>
          </a:prstGeom>
          <a:ln w="25400">
            <a:solidFill>
              <a:srgbClr val="A394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7F8ADD2-D442-7C3F-A34B-DA9C19B20E3A}"/>
              </a:ext>
            </a:extLst>
          </p:cNvPr>
          <p:cNvSpPr/>
          <p:nvPr/>
        </p:nvSpPr>
        <p:spPr>
          <a:xfrm>
            <a:off x="10414000" y="2707743"/>
            <a:ext cx="828040" cy="215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3EAFA8-6F18-A660-E5E5-B94418B94958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9254245" y="1960988"/>
            <a:ext cx="1120488" cy="6165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D3FE126-6506-5633-BAE6-7D63CB2FBA36}"/>
              </a:ext>
            </a:extLst>
          </p:cNvPr>
          <p:cNvSpPr txBox="1"/>
          <p:nvPr/>
        </p:nvSpPr>
        <p:spPr>
          <a:xfrm>
            <a:off x="8130540" y="1591656"/>
            <a:ext cx="224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Single column (Series)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BF9805-99E3-263D-C328-1D7AF8159939}"/>
              </a:ext>
            </a:extLst>
          </p:cNvPr>
          <p:cNvSpPr txBox="1"/>
          <p:nvPr/>
        </p:nvSpPr>
        <p:spPr>
          <a:xfrm>
            <a:off x="88702" y="2507813"/>
            <a:ext cx="4196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 i="1" dirty="0">
                <a:solidFill>
                  <a:srgbClr val="FF0000"/>
                </a:solidFill>
              </a:rPr>
              <a:t>We design a function what works for a single cell input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885B7A-6322-3119-014A-3A517D56A4F1}"/>
              </a:ext>
            </a:extLst>
          </p:cNvPr>
          <p:cNvSpPr/>
          <p:nvPr/>
        </p:nvSpPr>
        <p:spPr>
          <a:xfrm>
            <a:off x="6347460" y="1074420"/>
            <a:ext cx="5554980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4574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66927C0-F915-01C8-D564-AC224CDA5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287" y="2016844"/>
            <a:ext cx="11399426" cy="4132594"/>
          </a:xfr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F84923-F9CC-DFB7-8D71-C5B6CBD9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473" y="4305534"/>
            <a:ext cx="4935148" cy="2328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49B48-5819-ACE9-45D4-913F3337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a Function on Each </a:t>
            </a:r>
            <a:br>
              <a:rPr lang="en-US" dirty="0"/>
            </a:br>
            <a:r>
              <a:rPr lang="en-US" dirty="0"/>
              <a:t>Row (Multiple Columns)</a:t>
            </a:r>
            <a:endParaRPr lang="en-I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3CBED-AA58-2B25-9692-C4B251B00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438" y="127458"/>
            <a:ext cx="6209621" cy="16099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D7387C-39D6-BE1E-06A3-F0F726E88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222" y="2451322"/>
            <a:ext cx="6723491" cy="155802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CE67BB-99D3-F2E1-8247-B180FA12C8F7}"/>
              </a:ext>
            </a:extLst>
          </p:cNvPr>
          <p:cNvCxnSpPr>
            <a:cxnSpLocks/>
          </p:cNvCxnSpPr>
          <p:nvPr/>
        </p:nvCxnSpPr>
        <p:spPr>
          <a:xfrm>
            <a:off x="5913120" y="1676400"/>
            <a:ext cx="2054352" cy="15879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1EEB853-FA90-DD4B-6F08-4942C41ECCEF}"/>
              </a:ext>
            </a:extLst>
          </p:cNvPr>
          <p:cNvSpPr txBox="1"/>
          <p:nvPr/>
        </p:nvSpPr>
        <p:spPr>
          <a:xfrm>
            <a:off x="9177346" y="3541441"/>
            <a:ext cx="176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Axis=1: row-wise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1DBF69-59D0-351F-02FA-0F66509297D4}"/>
              </a:ext>
            </a:extLst>
          </p:cNvPr>
          <p:cNvSpPr txBox="1"/>
          <p:nvPr/>
        </p:nvSpPr>
        <p:spPr>
          <a:xfrm>
            <a:off x="277793" y="6217802"/>
            <a:ext cx="6355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Input: a row; Output: a new row with 2 columns</a:t>
            </a:r>
          </a:p>
          <a:p>
            <a:r>
              <a:rPr lang="en-IE" dirty="0"/>
              <a:t>Note: </a:t>
            </a:r>
            <a:r>
              <a:rPr lang="en-IE" dirty="0">
                <a:solidFill>
                  <a:srgbClr val="FF0000"/>
                </a:solidFill>
              </a:rPr>
              <a:t>.apply()</a:t>
            </a:r>
            <a:r>
              <a:rPr lang="en-IE" dirty="0"/>
              <a:t> will aggregate all output new rows into a </a:t>
            </a:r>
            <a:r>
              <a:rPr lang="en-IE" dirty="0" err="1"/>
              <a:t>dataframe</a:t>
            </a:r>
            <a:endParaRPr lang="en-IE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B6AD20-FF06-EA82-58BE-CD8DE05E5300}"/>
              </a:ext>
            </a:extLst>
          </p:cNvPr>
          <p:cNvSpPr/>
          <p:nvPr/>
        </p:nvSpPr>
        <p:spPr>
          <a:xfrm>
            <a:off x="8485632" y="3264380"/>
            <a:ext cx="1016508" cy="209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370F27-A69B-E542-A2E0-A961C2004111}"/>
              </a:ext>
            </a:extLst>
          </p:cNvPr>
          <p:cNvSpPr/>
          <p:nvPr/>
        </p:nvSpPr>
        <p:spPr>
          <a:xfrm>
            <a:off x="926980" y="3046420"/>
            <a:ext cx="1016508" cy="209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490AEAD-9FFC-7D6A-74D4-34616E3EA8F5}"/>
              </a:ext>
            </a:extLst>
          </p:cNvPr>
          <p:cNvSpPr/>
          <p:nvPr/>
        </p:nvSpPr>
        <p:spPr>
          <a:xfrm>
            <a:off x="4465320" y="3520440"/>
            <a:ext cx="2913966" cy="3106941"/>
          </a:xfrm>
          <a:custGeom>
            <a:avLst/>
            <a:gdLst>
              <a:gd name="connsiteX0" fmla="*/ 0 w 2913966"/>
              <a:gd name="connsiteY0" fmla="*/ 2659380 h 3106941"/>
              <a:gd name="connsiteX1" fmla="*/ 2644140 w 2913966"/>
              <a:gd name="connsiteY1" fmla="*/ 2895600 h 3106941"/>
              <a:gd name="connsiteX2" fmla="*/ 2689860 w 2913966"/>
              <a:gd name="connsiteY2" fmla="*/ 0 h 310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3966" h="3106941">
                <a:moveTo>
                  <a:pt x="0" y="2659380"/>
                </a:moveTo>
                <a:cubicBezTo>
                  <a:pt x="1097915" y="2999105"/>
                  <a:pt x="2195830" y="3338830"/>
                  <a:pt x="2644140" y="2895600"/>
                </a:cubicBezTo>
                <a:cubicBezTo>
                  <a:pt x="3092450" y="2452370"/>
                  <a:pt x="2891155" y="1226185"/>
                  <a:pt x="268986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106D9B-B2E6-ABC8-7A60-F16C77ABA788}"/>
              </a:ext>
            </a:extLst>
          </p:cNvPr>
          <p:cNvCxnSpPr>
            <a:cxnSpLocks/>
          </p:cNvCxnSpPr>
          <p:nvPr/>
        </p:nvCxnSpPr>
        <p:spPr>
          <a:xfrm>
            <a:off x="2278380" y="6111338"/>
            <a:ext cx="3208020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018EC8-9A66-C9C3-4E36-055521D77AAA}"/>
              </a:ext>
            </a:extLst>
          </p:cNvPr>
          <p:cNvCxnSpPr>
            <a:cxnSpLocks/>
          </p:cNvCxnSpPr>
          <p:nvPr/>
        </p:nvCxnSpPr>
        <p:spPr>
          <a:xfrm>
            <a:off x="5433060" y="3473887"/>
            <a:ext cx="2286000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330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8FD1E2-23AB-D5A2-FA71-A6EB8F69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TOC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E281F1-8393-8336-3CD5-AC393790D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Data Preprocessing (Cleaning and Filling)</a:t>
            </a:r>
          </a:p>
          <a:p>
            <a:r>
              <a:rPr lang="en-IE" dirty="0"/>
              <a:t>Filtering</a:t>
            </a:r>
          </a:p>
          <a:p>
            <a:r>
              <a:rPr lang="en-IE" dirty="0"/>
              <a:t>Normalization and Transformation</a:t>
            </a:r>
          </a:p>
          <a:p>
            <a:r>
              <a:rPr lang="en-IE" dirty="0"/>
              <a:t>Binning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7187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F3C368-25EC-DA15-8847-71CE223212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Binning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2D62EE9-B59B-8D5F-05A8-1EC503650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When working with continuous data like price or discrete data with many distinct values like age, grouping values into ranges, or "binning," can simplify analysis.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80047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47ACE-DCEB-2A46-0048-26934BE7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Customized Discretization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B4B128-D894-B1CA-05A1-CADDA8234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57" y="1593228"/>
            <a:ext cx="7513926" cy="279319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41B819-A99F-7871-3E8B-5BF97304C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220" y="163700"/>
            <a:ext cx="5301189" cy="13102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130A8-A4B0-E448-00D6-C01B4761E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43" y="4498870"/>
            <a:ext cx="7520940" cy="22654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C6BB41-EB19-EFBC-4955-53F622C6BAD6}"/>
              </a:ext>
            </a:extLst>
          </p:cNvPr>
          <p:cNvSpPr txBox="1"/>
          <p:nvPr/>
        </p:nvSpPr>
        <p:spPr>
          <a:xfrm>
            <a:off x="7992056" y="2370487"/>
            <a:ext cx="390672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The code demonstrates how to use Pandas' </a:t>
            </a:r>
            <a:r>
              <a:rPr lang="en-US" sz="1600" dirty="0">
                <a:solidFill>
                  <a:srgbClr val="EB5757"/>
                </a:solidFill>
                <a:effectLst/>
                <a:highlight>
                  <a:srgbClr val="FFFF00"/>
                </a:highlight>
                <a:latin typeface="SFMono-Regular"/>
              </a:rPr>
              <a:t>.cut</a:t>
            </a:r>
            <a:r>
              <a:rPr lang="en-US" sz="1600" dirty="0">
                <a:highlight>
                  <a:srgbClr val="FFFF00"/>
                </a:highlight>
              </a:rPr>
              <a:t> function to automatically bin numerical data into defined intervals. In this example, the </a:t>
            </a:r>
            <a:r>
              <a:rPr lang="en-US" sz="1600" dirty="0">
                <a:solidFill>
                  <a:srgbClr val="EB5757"/>
                </a:solidFill>
                <a:effectLst/>
                <a:highlight>
                  <a:srgbClr val="FFFF00"/>
                </a:highlight>
                <a:latin typeface="SFMono-Regular"/>
              </a:rPr>
              <a:t>bins</a:t>
            </a:r>
            <a:r>
              <a:rPr lang="en-US" sz="1600" dirty="0">
                <a:highlight>
                  <a:srgbClr val="FFFF00"/>
                </a:highlight>
              </a:rPr>
              <a:t> list defines the age ranges [0-30), [30-60), and [60-100) as the intervals. The </a:t>
            </a:r>
            <a:r>
              <a:rPr lang="en-US" sz="1600" dirty="0">
                <a:solidFill>
                  <a:srgbClr val="EB5757"/>
                </a:solidFill>
                <a:effectLst/>
                <a:highlight>
                  <a:srgbClr val="FFFF00"/>
                </a:highlight>
                <a:latin typeface="SFMono-Regular"/>
              </a:rPr>
              <a:t>right=False</a:t>
            </a:r>
            <a:r>
              <a:rPr lang="en-US" sz="1600" dirty="0">
                <a:highlight>
                  <a:srgbClr val="FFFF00"/>
                </a:highlight>
              </a:rPr>
              <a:t> parameter ensures that the bin intervals are left-inclusive, meaning the right edge is excluded from each range. The </a:t>
            </a:r>
            <a:r>
              <a:rPr lang="en-US" sz="1600" dirty="0">
                <a:solidFill>
                  <a:srgbClr val="EB5757"/>
                </a:solidFill>
                <a:effectLst/>
                <a:highlight>
                  <a:srgbClr val="FFFF00"/>
                </a:highlight>
                <a:latin typeface="SFMono-Regular"/>
              </a:rPr>
              <a:t>labels</a:t>
            </a:r>
            <a:r>
              <a:rPr lang="en-US" sz="1600" dirty="0">
                <a:highlight>
                  <a:srgbClr val="FFFF00"/>
                </a:highlight>
              </a:rPr>
              <a:t> list assigns corresponding category names: 'Youth', 'Adult', and 'Senior'. The </a:t>
            </a:r>
            <a:r>
              <a:rPr lang="en-US" sz="1600" dirty="0" err="1">
                <a:solidFill>
                  <a:srgbClr val="EB5757"/>
                </a:solidFill>
                <a:effectLst/>
                <a:highlight>
                  <a:srgbClr val="FFFF00"/>
                </a:highlight>
                <a:latin typeface="SFMono-Regular"/>
              </a:rPr>
              <a:t>pd.cut</a:t>
            </a:r>
            <a:r>
              <a:rPr lang="en-US" sz="1600" dirty="0">
                <a:highlight>
                  <a:srgbClr val="FFFF00"/>
                </a:highlight>
              </a:rPr>
              <a:t> function then segments the 'Age' column into these bins, and the results are stored in a new column, '</a:t>
            </a:r>
            <a:r>
              <a:rPr lang="en-US" sz="1600" dirty="0" err="1">
                <a:highlight>
                  <a:srgbClr val="FFFF00"/>
                </a:highlight>
              </a:rPr>
              <a:t>Age_Group_Cut</a:t>
            </a:r>
            <a:r>
              <a:rPr lang="en-US" sz="1600" dirty="0">
                <a:highlight>
                  <a:srgbClr val="FFFF00"/>
                </a:highlight>
              </a:rPr>
              <a:t>'. For instance, an age of 22 is categorized as 'Youth', while 35 and 58 fall into the 'Adult' category, and 67 is classified as 'Senior'. </a:t>
            </a:r>
            <a:endParaRPr lang="en-IE" sz="1600" dirty="0">
              <a:highlight>
                <a:srgbClr val="FFFF00"/>
              </a:highlight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FF0348-BA38-1F0D-0CF5-C0710BBDD64E}"/>
              </a:ext>
            </a:extLst>
          </p:cNvPr>
          <p:cNvCxnSpPr>
            <a:cxnSpLocks/>
          </p:cNvCxnSpPr>
          <p:nvPr/>
        </p:nvCxnSpPr>
        <p:spPr>
          <a:xfrm>
            <a:off x="123043" y="4498870"/>
            <a:ext cx="764173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3951FE-2A66-D258-E2B9-BE0004D9FE4C}"/>
              </a:ext>
            </a:extLst>
          </p:cNvPr>
          <p:cNvCxnSpPr>
            <a:cxnSpLocks/>
          </p:cNvCxnSpPr>
          <p:nvPr/>
        </p:nvCxnSpPr>
        <p:spPr>
          <a:xfrm flipV="1">
            <a:off x="7764780" y="1593228"/>
            <a:ext cx="0" cy="290564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F951C0A-3FB7-E859-9B56-993FD68E5767}"/>
              </a:ext>
            </a:extLst>
          </p:cNvPr>
          <p:cNvCxnSpPr>
            <a:cxnSpLocks/>
          </p:cNvCxnSpPr>
          <p:nvPr/>
        </p:nvCxnSpPr>
        <p:spPr>
          <a:xfrm flipH="1">
            <a:off x="7764780" y="1593228"/>
            <a:ext cx="442722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255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E39F-3B9B-D751-3C44-D2348EDBB7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Viz 4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8F5BB-8E89-1395-D38A-15C5D9B22DA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Thank You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45632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8DA759-8EF5-B625-4194-1880376E68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Data Preprocessing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A50F20-F385-0585-3E49-71E5544E4E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Cleaning and Filling</a:t>
            </a:r>
          </a:p>
        </p:txBody>
      </p:sp>
    </p:spTree>
    <p:extLst>
      <p:ext uri="{BB962C8B-B14F-4D97-AF65-F5344CB8AC3E}">
        <p14:creationId xmlns:p14="http://schemas.microsoft.com/office/powerpoint/2010/main" val="3438027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02EC788-C1C2-1DDC-BD3B-CC99AE53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Look at a synth data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28601F5-17E4-5B0A-50DE-12ADBC069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513" y="2303189"/>
            <a:ext cx="8505825" cy="3048547"/>
          </a:xfr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6ADFFA9-6C57-385A-7488-4652C61D45D8}"/>
              </a:ext>
            </a:extLst>
          </p:cNvPr>
          <p:cNvSpPr/>
          <p:nvPr/>
        </p:nvSpPr>
        <p:spPr>
          <a:xfrm>
            <a:off x="3544957" y="3925824"/>
            <a:ext cx="616226" cy="212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BE18CDD-DD88-0A5B-E97F-CD948DCB829D}"/>
              </a:ext>
            </a:extLst>
          </p:cNvPr>
          <p:cNvSpPr/>
          <p:nvPr/>
        </p:nvSpPr>
        <p:spPr>
          <a:xfrm>
            <a:off x="4831213" y="3925824"/>
            <a:ext cx="616226" cy="212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BB1F66-5240-2BD4-F24B-114DDCA5C1FF}"/>
              </a:ext>
            </a:extLst>
          </p:cNvPr>
          <p:cNvSpPr/>
          <p:nvPr/>
        </p:nvSpPr>
        <p:spPr>
          <a:xfrm>
            <a:off x="6436450" y="4175760"/>
            <a:ext cx="616226" cy="212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3B853B-82A1-EF7B-56F8-00CBA6517CCC}"/>
              </a:ext>
            </a:extLst>
          </p:cNvPr>
          <p:cNvSpPr/>
          <p:nvPr/>
        </p:nvSpPr>
        <p:spPr>
          <a:xfrm>
            <a:off x="3895742" y="4175760"/>
            <a:ext cx="616226" cy="212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B1DE50-2FDD-888C-C89C-370900B5DDEA}"/>
              </a:ext>
            </a:extLst>
          </p:cNvPr>
          <p:cNvSpPr/>
          <p:nvPr/>
        </p:nvSpPr>
        <p:spPr>
          <a:xfrm>
            <a:off x="2822846" y="4401312"/>
            <a:ext cx="616226" cy="212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90363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03244B-3567-DF3E-E966-A60B0FC43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Handling Missing Data (General Strategy)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A82C2AA-766A-2A5A-7C8E-4ED0B5574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513" y="2303407"/>
            <a:ext cx="8505825" cy="304811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474449-4034-C111-9D5F-72062E849CC8}"/>
              </a:ext>
            </a:extLst>
          </p:cNvPr>
          <p:cNvSpPr txBox="1"/>
          <p:nvPr/>
        </p:nvSpPr>
        <p:spPr>
          <a:xfrm>
            <a:off x="172279" y="5274655"/>
            <a:ext cx="7050156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highlight>
                  <a:srgbClr val="FFFF00"/>
                </a:highlight>
              </a:rPr>
              <a:t>Note: </a:t>
            </a:r>
            <a:r>
              <a:rPr lang="en-US" dirty="0">
                <a:effectLst/>
                <a:highlight>
                  <a:srgbClr val="FFFF00"/>
                </a:highlight>
              </a:rPr>
              <a:t>By default, t</a:t>
            </a:r>
            <a:r>
              <a:rPr lang="en-US" dirty="0">
                <a:highlight>
                  <a:srgbClr val="FFFF00"/>
                </a:highlight>
              </a:rPr>
              <a:t>he </a:t>
            </a:r>
            <a:r>
              <a:rPr lang="en-US" dirty="0" err="1">
                <a:solidFill>
                  <a:srgbClr val="EB5757"/>
                </a:solidFill>
                <a:effectLst/>
                <a:highlight>
                  <a:srgbClr val="FFFF00"/>
                </a:highlight>
                <a:latin typeface="SFMono-Regular"/>
              </a:rPr>
              <a:t>df.fillna</a:t>
            </a:r>
            <a:r>
              <a:rPr lang="en-US" dirty="0">
                <a:highlight>
                  <a:srgbClr val="FFFF00"/>
                </a:highlight>
              </a:rPr>
              <a:t>  and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df.dropna</a:t>
            </a:r>
            <a:r>
              <a:rPr lang="en-US" dirty="0">
                <a:highlight>
                  <a:srgbClr val="FFFF00"/>
                </a:highlight>
              </a:rPr>
              <a:t> function creates a copy of the </a:t>
            </a:r>
            <a:r>
              <a:rPr lang="en-US" dirty="0" err="1">
                <a:highlight>
                  <a:srgbClr val="FFFF00"/>
                </a:highlight>
              </a:rPr>
              <a:t>DataFrame</a:t>
            </a:r>
            <a:r>
              <a:rPr lang="en-US" dirty="0">
                <a:highlight>
                  <a:srgbClr val="FFFF00"/>
                </a:highlight>
              </a:rPr>
              <a:t> and fills the missing values in the copy. If you want to modify the original </a:t>
            </a:r>
            <a:r>
              <a:rPr lang="en-US" dirty="0" err="1">
                <a:solidFill>
                  <a:srgbClr val="EB5757"/>
                </a:solidFill>
                <a:effectLst/>
                <a:highlight>
                  <a:srgbClr val="FFFF00"/>
                </a:highlight>
                <a:latin typeface="SFMono-Regular"/>
              </a:rPr>
              <a:t>df</a:t>
            </a:r>
            <a:r>
              <a:rPr lang="en-US" dirty="0">
                <a:highlight>
                  <a:srgbClr val="FFFF00"/>
                </a:highlight>
              </a:rPr>
              <a:t> directly, set the parameter </a:t>
            </a:r>
            <a:r>
              <a:rPr lang="en-US" dirty="0" err="1">
                <a:solidFill>
                  <a:srgbClr val="EB5757"/>
                </a:solidFill>
                <a:effectLst/>
                <a:highlight>
                  <a:srgbClr val="FFFF00"/>
                </a:highlight>
                <a:latin typeface="SFMono-Regular"/>
              </a:rPr>
              <a:t>inplace</a:t>
            </a:r>
            <a:r>
              <a:rPr lang="en-US" dirty="0">
                <a:solidFill>
                  <a:srgbClr val="EB5757"/>
                </a:solidFill>
                <a:effectLst/>
                <a:highlight>
                  <a:srgbClr val="FFFF00"/>
                </a:highlight>
                <a:latin typeface="SFMono-Regular"/>
              </a:rPr>
              <a:t>=True</a:t>
            </a:r>
            <a:r>
              <a:rPr lang="en-US" dirty="0">
                <a:highlight>
                  <a:srgbClr val="FFFF00"/>
                </a:highlight>
              </a:rPr>
              <a:t>. When </a:t>
            </a:r>
            <a:r>
              <a:rPr lang="en-US" dirty="0" err="1">
                <a:solidFill>
                  <a:srgbClr val="EB5757"/>
                </a:solidFill>
                <a:effectLst/>
                <a:highlight>
                  <a:srgbClr val="FFFF00"/>
                </a:highlight>
                <a:latin typeface="SFMono-Regular"/>
              </a:rPr>
              <a:t>inplace</a:t>
            </a:r>
            <a:r>
              <a:rPr lang="en-US" dirty="0">
                <a:solidFill>
                  <a:srgbClr val="EB5757"/>
                </a:solidFill>
                <a:effectLst/>
                <a:highlight>
                  <a:srgbClr val="FFFF00"/>
                </a:highlight>
                <a:latin typeface="SFMono-Regular"/>
              </a:rPr>
              <a:t>=False</a:t>
            </a:r>
            <a:r>
              <a:rPr lang="en-US" dirty="0">
                <a:highlight>
                  <a:srgbClr val="FFFF00"/>
                </a:highlight>
              </a:rPr>
              <a:t> (the default), the function returns a new </a:t>
            </a:r>
            <a:r>
              <a:rPr lang="en-US" dirty="0" err="1">
                <a:highlight>
                  <a:srgbClr val="FFFF00"/>
                </a:highlight>
              </a:rPr>
              <a:t>DataFrame</a:t>
            </a:r>
            <a:r>
              <a:rPr lang="en-US" dirty="0">
                <a:highlight>
                  <a:srgbClr val="FFFF00"/>
                </a:highlight>
              </a:rPr>
              <a:t> with the changes, leaving the original </a:t>
            </a:r>
            <a:r>
              <a:rPr lang="en-US" dirty="0" err="1">
                <a:solidFill>
                  <a:srgbClr val="EB5757"/>
                </a:solidFill>
                <a:effectLst/>
                <a:highlight>
                  <a:srgbClr val="FFFF00"/>
                </a:highlight>
                <a:latin typeface="SFMono-Regular"/>
              </a:rPr>
              <a:t>df</a:t>
            </a:r>
            <a:r>
              <a:rPr lang="en-US" dirty="0">
                <a:highlight>
                  <a:srgbClr val="FFFF00"/>
                </a:highlight>
              </a:rPr>
              <a:t> unchanged.</a:t>
            </a:r>
            <a:endParaRPr lang="en-IE" dirty="0">
              <a:highlight>
                <a:srgbClr val="FFFF00"/>
              </a:highligh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A3EFA4-4F80-8428-A00D-E2C22855E2CE}"/>
              </a:ext>
            </a:extLst>
          </p:cNvPr>
          <p:cNvSpPr/>
          <p:nvPr/>
        </p:nvSpPr>
        <p:spPr>
          <a:xfrm>
            <a:off x="5685183" y="3827462"/>
            <a:ext cx="841513" cy="254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5E8CD7-FAD8-7117-CE79-AFC9872A1FFC}"/>
              </a:ext>
            </a:extLst>
          </p:cNvPr>
          <p:cNvSpPr txBox="1"/>
          <p:nvPr/>
        </p:nvSpPr>
        <p:spPr>
          <a:xfrm>
            <a:off x="6930886" y="4475140"/>
            <a:ext cx="23959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IE" dirty="0">
                <a:highlight>
                  <a:srgbClr val="FFFF00"/>
                </a:highlight>
              </a:rPr>
              <a:t>Default{axis=0} -&gt; index</a:t>
            </a:r>
          </a:p>
        </p:txBody>
      </p:sp>
    </p:spTree>
    <p:extLst>
      <p:ext uri="{BB962C8B-B14F-4D97-AF65-F5344CB8AC3E}">
        <p14:creationId xmlns:p14="http://schemas.microsoft.com/office/powerpoint/2010/main" val="4185220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A9A5-672A-2CF5-7FE6-A76DED29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Filling Missing Values with Forward or Backward Fill</a:t>
            </a:r>
            <a:endParaRPr lang="en-I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E146A50-0150-AD44-BAA0-816E50F13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513" y="1996244"/>
            <a:ext cx="8505825" cy="3662437"/>
          </a:xfrm>
        </p:spPr>
      </p:pic>
    </p:spTree>
    <p:extLst>
      <p:ext uri="{BB962C8B-B14F-4D97-AF65-F5344CB8AC3E}">
        <p14:creationId xmlns:p14="http://schemas.microsoft.com/office/powerpoint/2010/main" val="2434970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A4D71-8DC4-2F97-106B-FF1E793DB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Filling with the Mean, Median, or Mode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37A3E6-A82C-D25A-8749-0CC606734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457" y="1454564"/>
            <a:ext cx="6479188" cy="5217906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E20BBD4B-52B4-7E4A-8BDF-104801C2E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8948" y="1568443"/>
            <a:ext cx="4175407" cy="48013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Here’s a tip: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different types of data, it's important to use the appropriate method to fill missing values.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For nominal data like "Make" (e.g., the brand of the car), using the mode is a good choice, as it fills in the most frequent category.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For discrete data like "Doors" (which represent a count of car doors), using the median is often more appropriate since we are unlikely to have 2.5 doors after average.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Lastly, for quantitative data like "Price," the mean is commonly used because it provides an average that represents the overall dataset well.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0C90D2-F168-ABE8-BB26-9232881AAB70}"/>
              </a:ext>
            </a:extLst>
          </p:cNvPr>
          <p:cNvCxnSpPr/>
          <p:nvPr/>
        </p:nvCxnSpPr>
        <p:spPr>
          <a:xfrm flipH="1">
            <a:off x="3154017" y="3823252"/>
            <a:ext cx="3844931" cy="397565"/>
          </a:xfrm>
          <a:prstGeom prst="straightConnector1">
            <a:avLst/>
          </a:prstGeom>
          <a:ln w="25400">
            <a:solidFill>
              <a:srgbClr val="A394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AF718-EDFD-A869-CF89-0B83EE5DEE33}"/>
              </a:ext>
            </a:extLst>
          </p:cNvPr>
          <p:cNvCxnSpPr>
            <a:cxnSpLocks/>
          </p:cNvCxnSpPr>
          <p:nvPr/>
        </p:nvCxnSpPr>
        <p:spPr>
          <a:xfrm flipH="1">
            <a:off x="2968487" y="2650434"/>
            <a:ext cx="4076844" cy="490331"/>
          </a:xfrm>
          <a:prstGeom prst="straightConnector1">
            <a:avLst/>
          </a:prstGeom>
          <a:ln w="25400">
            <a:solidFill>
              <a:srgbClr val="A394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5A1BBE-2F60-5EA6-C8FB-22A20BB2B69F}"/>
              </a:ext>
            </a:extLst>
          </p:cNvPr>
          <p:cNvCxnSpPr>
            <a:cxnSpLocks/>
          </p:cNvCxnSpPr>
          <p:nvPr/>
        </p:nvCxnSpPr>
        <p:spPr>
          <a:xfrm flipH="1">
            <a:off x="3034748" y="5089877"/>
            <a:ext cx="3964200" cy="264001"/>
          </a:xfrm>
          <a:prstGeom prst="straightConnector1">
            <a:avLst/>
          </a:prstGeom>
          <a:ln w="25400">
            <a:solidFill>
              <a:srgbClr val="A394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901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7D03-7895-D62E-6D9D-BAC07DF95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Conditional Drop Columns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D447DA-86F0-AFAA-8E77-352DDA3CF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513" y="2572381"/>
            <a:ext cx="8505825" cy="25101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B315A2-F9B3-7AE5-373B-1E0F38745A07}"/>
              </a:ext>
            </a:extLst>
          </p:cNvPr>
          <p:cNvSpPr txBox="1"/>
          <p:nvPr/>
        </p:nvSpPr>
        <p:spPr>
          <a:xfrm>
            <a:off x="2594336" y="2014337"/>
            <a:ext cx="7003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It means for all samples, an attribute is less recorded, should be dropped</a:t>
            </a:r>
          </a:p>
        </p:txBody>
      </p:sp>
    </p:spTree>
    <p:extLst>
      <p:ext uri="{BB962C8B-B14F-4D97-AF65-F5344CB8AC3E}">
        <p14:creationId xmlns:p14="http://schemas.microsoft.com/office/powerpoint/2010/main" val="4289658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34078D-237C-496A-FC5E-F7FBF5F60D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Filtering</a:t>
            </a:r>
            <a:br>
              <a:rPr lang="en-IE" dirty="0"/>
            </a:br>
            <a:endParaRPr lang="en-I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21E4625-8B76-D9EB-3BB4-080F09A4B8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Select Rows (Samples) according to Your Needs</a:t>
            </a:r>
          </a:p>
        </p:txBody>
      </p:sp>
    </p:spTree>
    <p:extLst>
      <p:ext uri="{BB962C8B-B14F-4D97-AF65-F5344CB8AC3E}">
        <p14:creationId xmlns:p14="http://schemas.microsoft.com/office/powerpoint/2010/main" val="4198219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S">
      <a:dk1>
        <a:srgbClr val="000000"/>
      </a:dk1>
      <a:lt1>
        <a:srgbClr val="FFFFFF"/>
      </a:lt1>
      <a:dk2>
        <a:srgbClr val="A39361"/>
      </a:dk2>
      <a:lt2>
        <a:srgbClr val="E7E6E6"/>
      </a:lt2>
      <a:accent1>
        <a:srgbClr val="AFD2F0"/>
      </a:accent1>
      <a:accent2>
        <a:srgbClr val="F0BEE6"/>
      </a:accent2>
      <a:accent3>
        <a:srgbClr val="E1EB73"/>
      </a:accent3>
      <a:accent4>
        <a:srgbClr val="80E0A7"/>
      </a:accent4>
      <a:accent5>
        <a:srgbClr val="00594C"/>
      </a:accent5>
      <a:accent6>
        <a:srgbClr val="AF272F"/>
      </a:accent6>
      <a:hlink>
        <a:srgbClr val="702F8A"/>
      </a:hlink>
      <a:folHlink>
        <a:srgbClr val="232C9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rgbClr val="A3946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d7b0cb9-819c-472b-ac00-f0d01af66b27">
      <Terms xmlns="http://schemas.microsoft.com/office/infopath/2007/PartnerControls"/>
    </lcf76f155ced4ddcb4097134ff3c332f>
    <TaxCatchAll xmlns="bc1e5928-6e8c-42d3-91a2-8f7656eef01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FDF6977E4FD44B95D64B3FD69A58FF" ma:contentTypeVersion="5" ma:contentTypeDescription="Create a new document." ma:contentTypeScope="" ma:versionID="b3fc9d3a27e048f346c9049df36cb1d2">
  <xsd:schema xmlns:xsd="http://www.w3.org/2001/XMLSchema" xmlns:xs="http://www.w3.org/2001/XMLSchema" xmlns:p="http://schemas.microsoft.com/office/2006/metadata/properties" xmlns:ns2="29899d39-eaa5-4143-92a7-d4258dba3ac5" xmlns:ns3="d3dfd1f0-801d-4827-8b9a-13d35a2e55ef" xmlns:ns4="cd7b0cb9-819c-472b-ac00-f0d01af66b27" xmlns:ns5="bc1e5928-6e8c-42d3-91a2-8f7656eef016" targetNamespace="http://schemas.microsoft.com/office/2006/metadata/properties" ma:root="true" ma:fieldsID="d3f97df9ac85573be0692ee832659d5d" ns2:_="" ns3:_="" ns4:_="" ns5:_="">
    <xsd:import namespace="29899d39-eaa5-4143-92a7-d4258dba3ac5"/>
    <xsd:import namespace="d3dfd1f0-801d-4827-8b9a-13d35a2e55ef"/>
    <xsd:import namespace="cd7b0cb9-819c-472b-ac00-f0d01af66b27"/>
    <xsd:import namespace="bc1e5928-6e8c-42d3-91a2-8f7656eef0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4:lcf76f155ced4ddcb4097134ff3c332f" minOccurs="0"/>
                <xsd:element ref="ns5:TaxCatchAll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899d39-eaa5-4143-92a7-d4258dba3a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dfd1f0-801d-4827-8b9a-13d35a2e55e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7b0cb9-819c-472b-ac00-f0d01af66b2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d3171dcf-9f24-49d3-a174-2c38269957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1e5928-6e8c-42d3-91a2-8f7656eef016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1f82bdff-f4eb-4306-8a43-b89a49a16ad4}" ma:internalName="TaxCatchAll" ma:showField="CatchAllData" ma:web="bc1e5928-6e8c-42d3-91a2-8f7656eef0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CF3F6C-7C34-4740-9E1D-A9525CA79AE4}">
  <ds:schemaRefs>
    <ds:schemaRef ds:uri="http://purl.org/dc/elements/1.1/"/>
    <ds:schemaRef ds:uri="http://purl.org/dc/terms/"/>
    <ds:schemaRef ds:uri="http://purl.org/dc/dcmitype/"/>
    <ds:schemaRef ds:uri="d3dfd1f0-801d-4827-8b9a-13d35a2e55ef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29899d39-eaa5-4143-92a7-d4258dba3ac5"/>
    <ds:schemaRef ds:uri="bc1e5928-6e8c-42d3-91a2-8f7656eef016"/>
    <ds:schemaRef ds:uri="cd7b0cb9-819c-472b-ac00-f0d01af66b2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AFE4BDA-3CC1-4739-A570-5E406702CD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81D3C1-F8D2-4E29-B9A7-9CD2D33645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899d39-eaa5-4143-92a7-d4258dba3ac5"/>
    <ds:schemaRef ds:uri="d3dfd1f0-801d-4827-8b9a-13d35a2e55ef"/>
    <ds:schemaRef ds:uri="cd7b0cb9-819c-472b-ac00-f0d01af66b27"/>
    <ds:schemaRef ds:uri="bc1e5928-6e8c-42d3-91a2-8f7656eef0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10431</TotalTime>
  <Words>620</Words>
  <Application>Microsoft Office PowerPoint</Application>
  <PresentationFormat>Widescreen</PresentationFormat>
  <Paragraphs>47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SFMono-Regular</vt:lpstr>
      <vt:lpstr>Arial</vt:lpstr>
      <vt:lpstr>Arial Black</vt:lpstr>
      <vt:lpstr>Calibri</vt:lpstr>
      <vt:lpstr>Office Theme</vt:lpstr>
      <vt:lpstr>Data Visualisation 4</vt:lpstr>
      <vt:lpstr>TOC</vt:lpstr>
      <vt:lpstr>Data Preprocessing</vt:lpstr>
      <vt:lpstr>Look at a synth data</vt:lpstr>
      <vt:lpstr>Handling Missing Data (General Strategy)</vt:lpstr>
      <vt:lpstr>Filling Missing Values with Forward or Backward Fill</vt:lpstr>
      <vt:lpstr>Filling with the Mean, Median, or Mode</vt:lpstr>
      <vt:lpstr>Conditional Drop Columns</vt:lpstr>
      <vt:lpstr>Filtering </vt:lpstr>
      <vt:lpstr>Equality Condition</vt:lpstr>
      <vt:lpstr>Inequality Condition</vt:lpstr>
      <vt:lpstr>Use of Binary Mask to Filter Rows</vt:lpstr>
      <vt:lpstr>Membership Checks</vt:lpstr>
      <vt:lpstr>Simple String Matching</vt:lpstr>
      <vt:lpstr>Pattern-based String Matching</vt:lpstr>
      <vt:lpstr>Normalization and Transformation</vt:lpstr>
      <vt:lpstr>Synth Data</vt:lpstr>
      <vt:lpstr>Apply a Function on Each  Cell in a Single Column</vt:lpstr>
      <vt:lpstr>Apply a Function on Each  Row (Multiple Columns)</vt:lpstr>
      <vt:lpstr>Binning</vt:lpstr>
      <vt:lpstr>Customized Discretization</vt:lpstr>
      <vt:lpstr>Data Viz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LUCIA MULLEROVA</dc:creator>
  <cp:lastModifiedBy>Yuhang Ye</cp:lastModifiedBy>
  <cp:revision>1491</cp:revision>
  <cp:lastPrinted>2023-09-07T17:08:43Z</cp:lastPrinted>
  <dcterms:created xsi:type="dcterms:W3CDTF">2021-09-21T09:22:04Z</dcterms:created>
  <dcterms:modified xsi:type="dcterms:W3CDTF">2024-10-14T11:09:00Z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0x01010041FDF6977E4FD44B95D64B3FD69A58FF</vt:lpwstr>
  </property>
  <property fmtid="{D5CDD505-2E9C-101B-9397-08002B2CF9AE}" pid="3" name="MediaServiceImageTags">
    <vt:lpwstr/>
  </property>
</Properties>
</file>